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2" r:id="rId8"/>
    <p:sldId id="267" r:id="rId9"/>
    <p:sldId id="265" r:id="rId10"/>
    <p:sldId id="271" r:id="rId11"/>
    <p:sldId id="270" r:id="rId12"/>
    <p:sldId id="272" r:id="rId13"/>
    <p:sldId id="273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2BAFD-399C-C57A-480B-5D2A5EDD19D3}" v="94" dt="2023-07-28T14:52:40.461"/>
    <p1510:client id="{41EAFC6F-1E23-4A99-BF7A-861D2C53A921}" v="1317" dt="2023-07-14T17:23:02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0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jurski, Michael Paul (Fed)" userId="S::mmajursk@nist.gov::53ed041e-4460-4d0e-ae8e-4da3535c8e57" providerId="AD" clId="Web-{0ED2BAFD-399C-C57A-480B-5D2A5EDD19D3}"/>
    <pc:docChg chg="addSld delSld modSld">
      <pc:chgData name="Majurski, Michael Paul (Fed)" userId="S::mmajursk@nist.gov::53ed041e-4460-4d0e-ae8e-4da3535c8e57" providerId="AD" clId="Web-{0ED2BAFD-399C-C57A-480B-5D2A5EDD19D3}" dt="2023-07-28T14:52:40.461" v="90"/>
      <pc:docMkLst>
        <pc:docMk/>
      </pc:docMkLst>
      <pc:sldChg chg="modSp">
        <pc:chgData name="Majurski, Michael Paul (Fed)" userId="S::mmajursk@nist.gov::53ed041e-4460-4d0e-ae8e-4da3535c8e57" providerId="AD" clId="Web-{0ED2BAFD-399C-C57A-480B-5D2A5EDD19D3}" dt="2023-07-28T14:47:41.879" v="3" actId="20577"/>
        <pc:sldMkLst>
          <pc:docMk/>
          <pc:sldMk cId="4058233286" sldId="258"/>
        </pc:sldMkLst>
        <pc:spChg chg="mod">
          <ac:chgData name="Majurski, Michael Paul (Fed)" userId="S::mmajursk@nist.gov::53ed041e-4460-4d0e-ae8e-4da3535c8e57" providerId="AD" clId="Web-{0ED2BAFD-399C-C57A-480B-5D2A5EDD19D3}" dt="2023-07-28T14:47:41.879" v="3" actId="20577"/>
          <ac:spMkLst>
            <pc:docMk/>
            <pc:sldMk cId="4058233286" sldId="258"/>
            <ac:spMk id="3" creationId="{68249B78-A7C1-7F31-C78C-E666963093A9}"/>
          </ac:spMkLst>
        </pc:spChg>
      </pc:sldChg>
      <pc:sldChg chg="modSp">
        <pc:chgData name="Majurski, Michael Paul (Fed)" userId="S::mmajursk@nist.gov::53ed041e-4460-4d0e-ae8e-4da3535c8e57" providerId="AD" clId="Web-{0ED2BAFD-399C-C57A-480B-5D2A5EDD19D3}" dt="2023-07-28T14:52:32.961" v="83" actId="20577"/>
        <pc:sldMkLst>
          <pc:docMk/>
          <pc:sldMk cId="1443153493" sldId="259"/>
        </pc:sldMkLst>
        <pc:spChg chg="mod">
          <ac:chgData name="Majurski, Michael Paul (Fed)" userId="S::mmajursk@nist.gov::53ed041e-4460-4d0e-ae8e-4da3535c8e57" providerId="AD" clId="Web-{0ED2BAFD-399C-C57A-480B-5D2A5EDD19D3}" dt="2023-07-28T14:52:32.961" v="83" actId="20577"/>
          <ac:spMkLst>
            <pc:docMk/>
            <pc:sldMk cId="1443153493" sldId="259"/>
            <ac:spMk id="3" creationId="{35E2FBEC-8EF9-6247-9BEE-8DD3F993419C}"/>
          </ac:spMkLst>
        </pc:spChg>
      </pc:sldChg>
      <pc:sldChg chg="modSp">
        <pc:chgData name="Majurski, Michael Paul (Fed)" userId="S::mmajursk@nist.gov::53ed041e-4460-4d0e-ae8e-4da3535c8e57" providerId="AD" clId="Web-{0ED2BAFD-399C-C57A-480B-5D2A5EDD19D3}" dt="2023-07-28T14:50:57.882" v="12" actId="20577"/>
        <pc:sldMkLst>
          <pc:docMk/>
          <pc:sldMk cId="1862051415" sldId="261"/>
        </pc:sldMkLst>
        <pc:spChg chg="mod">
          <ac:chgData name="Majurski, Michael Paul (Fed)" userId="S::mmajursk@nist.gov::53ed041e-4460-4d0e-ae8e-4da3535c8e57" providerId="AD" clId="Web-{0ED2BAFD-399C-C57A-480B-5D2A5EDD19D3}" dt="2023-07-28T14:50:57.882" v="12" actId="20577"/>
          <ac:spMkLst>
            <pc:docMk/>
            <pc:sldMk cId="1862051415" sldId="261"/>
            <ac:spMk id="3" creationId="{1CF84943-1C0E-90FD-EBBF-9BDF1F7E259F}"/>
          </ac:spMkLst>
        </pc:spChg>
      </pc:sldChg>
      <pc:sldChg chg="modSp">
        <pc:chgData name="Majurski, Michael Paul (Fed)" userId="S::mmajursk@nist.gov::53ed041e-4460-4d0e-ae8e-4da3535c8e57" providerId="AD" clId="Web-{0ED2BAFD-399C-C57A-480B-5D2A5EDD19D3}" dt="2023-07-28T14:48:28.411" v="6" actId="20577"/>
        <pc:sldMkLst>
          <pc:docMk/>
          <pc:sldMk cId="3165913798" sldId="262"/>
        </pc:sldMkLst>
        <pc:spChg chg="mod">
          <ac:chgData name="Majurski, Michael Paul (Fed)" userId="S::mmajursk@nist.gov::53ed041e-4460-4d0e-ae8e-4da3535c8e57" providerId="AD" clId="Web-{0ED2BAFD-399C-C57A-480B-5D2A5EDD19D3}" dt="2023-07-28T14:48:28.411" v="6" actId="20577"/>
          <ac:spMkLst>
            <pc:docMk/>
            <pc:sldMk cId="3165913798" sldId="262"/>
            <ac:spMk id="3" creationId="{362D412F-B41C-73A2-7258-3E873F5ED42F}"/>
          </ac:spMkLst>
        </pc:spChg>
      </pc:sldChg>
      <pc:sldChg chg="del">
        <pc:chgData name="Majurski, Michael Paul (Fed)" userId="S::mmajursk@nist.gov::53ed041e-4460-4d0e-ae8e-4da3535c8e57" providerId="AD" clId="Web-{0ED2BAFD-399C-C57A-480B-5D2A5EDD19D3}" dt="2023-07-28T14:48:41.770" v="7"/>
        <pc:sldMkLst>
          <pc:docMk/>
          <pc:sldMk cId="3599184131" sldId="263"/>
        </pc:sldMkLst>
      </pc:sldChg>
      <pc:sldChg chg="modSp new del">
        <pc:chgData name="Majurski, Michael Paul (Fed)" userId="S::mmajursk@nist.gov::53ed041e-4460-4d0e-ae8e-4da3535c8e57" providerId="AD" clId="Web-{0ED2BAFD-399C-C57A-480B-5D2A5EDD19D3}" dt="2023-07-28T14:52:40.461" v="90"/>
        <pc:sldMkLst>
          <pc:docMk/>
          <pc:sldMk cId="894978421" sldId="265"/>
        </pc:sldMkLst>
        <pc:spChg chg="mod">
          <ac:chgData name="Majurski, Michael Paul (Fed)" userId="S::mmajursk@nist.gov::53ed041e-4460-4d0e-ae8e-4da3535c8e57" providerId="AD" clId="Web-{0ED2BAFD-399C-C57A-480B-5D2A5EDD19D3}" dt="2023-07-28T14:52:37.555" v="89" actId="20577"/>
          <ac:spMkLst>
            <pc:docMk/>
            <pc:sldMk cId="894978421" sldId="265"/>
            <ac:spMk id="2" creationId="{C9A47C8C-C6C1-0FD9-D19D-9805E2EF6F4A}"/>
          </ac:spMkLst>
        </pc:spChg>
      </pc:sldChg>
    </pc:docChg>
  </pc:docChgLst>
  <pc:docChgLst>
    <pc:chgData name="Majurski, Michael Paul (Fed)" userId="S::mmajursk@nist.gov::53ed041e-4460-4d0e-ae8e-4da3535c8e57" providerId="AD" clId="Web-{41EAFC6F-1E23-4A99-BF7A-861D2C53A921}"/>
    <pc:docChg chg="addSld delSld modSld sldOrd">
      <pc:chgData name="Majurski, Michael Paul (Fed)" userId="S::mmajursk@nist.gov::53ed041e-4460-4d0e-ae8e-4da3535c8e57" providerId="AD" clId="Web-{41EAFC6F-1E23-4A99-BF7A-861D2C53A921}" dt="2023-07-14T17:23:02.370" v="1305"/>
      <pc:docMkLst>
        <pc:docMk/>
      </pc:docMkLst>
      <pc:sldChg chg="addSp modSp">
        <pc:chgData name="Majurski, Michael Paul (Fed)" userId="S::mmajursk@nist.gov::53ed041e-4460-4d0e-ae8e-4da3535c8e57" providerId="AD" clId="Web-{41EAFC6F-1E23-4A99-BF7A-861D2C53A921}" dt="2023-07-14T14:28:23.689" v="130" actId="20577"/>
        <pc:sldMkLst>
          <pc:docMk/>
          <pc:sldMk cId="109857222" sldId="256"/>
        </pc:sldMkLst>
        <pc:spChg chg="mod">
          <ac:chgData name="Majurski, Michael Paul (Fed)" userId="S::mmajursk@nist.gov::53ed041e-4460-4d0e-ae8e-4da3535c8e57" providerId="AD" clId="Web-{41EAFC6F-1E23-4A99-BF7A-861D2C53A921}" dt="2023-07-14T14:27:08.860" v="47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ajurski, Michael Paul (Fed)" userId="S::mmajursk@nist.gov::53ed041e-4460-4d0e-ae8e-4da3535c8e57" providerId="AD" clId="Web-{41EAFC6F-1E23-4A99-BF7A-861D2C53A921}" dt="2023-07-14T14:28:23.689" v="130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Majurski, Michael Paul (Fed)" userId="S::mmajursk@nist.gov::53ed041e-4460-4d0e-ae8e-4da3535c8e57" providerId="AD" clId="Web-{41EAFC6F-1E23-4A99-BF7A-861D2C53A921}" dt="2023-07-14T14:27:20.532" v="50" actId="1076"/>
          <ac:spMkLst>
            <pc:docMk/>
            <pc:sldMk cId="109857222" sldId="256"/>
            <ac:spMk id="5" creationId="{7E476B81-6519-778D-C4B0-2CC2D6C521E9}"/>
          </ac:spMkLst>
        </pc:spChg>
      </pc:sldChg>
      <pc:sldChg chg="addSp modSp new">
        <pc:chgData name="Majurski, Michael Paul (Fed)" userId="S::mmajursk@nist.gov::53ed041e-4460-4d0e-ae8e-4da3535c8e57" providerId="AD" clId="Web-{41EAFC6F-1E23-4A99-BF7A-861D2C53A921}" dt="2023-07-14T14:35:38.196" v="495" actId="1076"/>
        <pc:sldMkLst>
          <pc:docMk/>
          <pc:sldMk cId="2465217927" sldId="257"/>
        </pc:sldMkLst>
        <pc:spChg chg="mod">
          <ac:chgData name="Majurski, Michael Paul (Fed)" userId="S::mmajursk@nist.gov::53ed041e-4460-4d0e-ae8e-4da3535c8e57" providerId="AD" clId="Web-{41EAFC6F-1E23-4A99-BF7A-861D2C53A921}" dt="2023-07-14T14:34:32.101" v="481" actId="20577"/>
          <ac:spMkLst>
            <pc:docMk/>
            <pc:sldMk cId="2465217927" sldId="257"/>
            <ac:spMk id="2" creationId="{7AFD4FF2-524E-78E1-AA0E-81A5114CBE10}"/>
          </ac:spMkLst>
        </pc:spChg>
        <pc:spChg chg="mod">
          <ac:chgData name="Majurski, Michael Paul (Fed)" userId="S::mmajursk@nist.gov::53ed041e-4460-4d0e-ae8e-4da3535c8e57" providerId="AD" clId="Web-{41EAFC6F-1E23-4A99-BF7A-861D2C53A921}" dt="2023-07-14T14:35:12.695" v="485" actId="20577"/>
          <ac:spMkLst>
            <pc:docMk/>
            <pc:sldMk cId="2465217927" sldId="257"/>
            <ac:spMk id="3" creationId="{D9A7A4DC-13BE-9EE6-87F0-BF647639CC9F}"/>
          </ac:spMkLst>
        </pc:spChg>
        <pc:picChg chg="add mod">
          <ac:chgData name="Majurski, Michael Paul (Fed)" userId="S::mmajursk@nist.gov::53ed041e-4460-4d0e-ae8e-4da3535c8e57" providerId="AD" clId="Web-{41EAFC6F-1E23-4A99-BF7A-861D2C53A921}" dt="2023-07-14T14:35:38.196" v="495" actId="1076"/>
          <ac:picMkLst>
            <pc:docMk/>
            <pc:sldMk cId="2465217927" sldId="257"/>
            <ac:picMk id="4" creationId="{EF34DBA6-5439-9E1F-1EC4-43CCE5A0B5D9}"/>
          </ac:picMkLst>
        </pc:picChg>
      </pc:sldChg>
      <pc:sldChg chg="addSp delSp modSp new">
        <pc:chgData name="Majurski, Michael Paul (Fed)" userId="S::mmajursk@nist.gov::53ed041e-4460-4d0e-ae8e-4da3535c8e57" providerId="AD" clId="Web-{41EAFC6F-1E23-4A99-BF7A-861D2C53A921}" dt="2023-07-14T14:34:02.226" v="456" actId="1076"/>
        <pc:sldMkLst>
          <pc:docMk/>
          <pc:sldMk cId="4058233286" sldId="258"/>
        </pc:sldMkLst>
        <pc:spChg chg="mod">
          <ac:chgData name="Majurski, Michael Paul (Fed)" userId="S::mmajursk@nist.gov::53ed041e-4460-4d0e-ae8e-4da3535c8e57" providerId="AD" clId="Web-{41EAFC6F-1E23-4A99-BF7A-861D2C53A921}" dt="2023-07-14T14:31:22.723" v="320" actId="20577"/>
          <ac:spMkLst>
            <pc:docMk/>
            <pc:sldMk cId="4058233286" sldId="258"/>
            <ac:spMk id="2" creationId="{2AB36D6C-1BF0-6EBF-D20F-043E63C25DF0}"/>
          </ac:spMkLst>
        </pc:spChg>
        <pc:spChg chg="mod">
          <ac:chgData name="Majurski, Michael Paul (Fed)" userId="S::mmajursk@nist.gov::53ed041e-4460-4d0e-ae8e-4da3535c8e57" providerId="AD" clId="Web-{41EAFC6F-1E23-4A99-BF7A-861D2C53A921}" dt="2023-07-14T14:32:13.427" v="398" actId="20577"/>
          <ac:spMkLst>
            <pc:docMk/>
            <pc:sldMk cId="4058233286" sldId="258"/>
            <ac:spMk id="3" creationId="{68249B78-A7C1-7F31-C78C-E666963093A9}"/>
          </ac:spMkLst>
        </pc:spChg>
        <pc:picChg chg="add del mod">
          <ac:chgData name="Majurski, Michael Paul (Fed)" userId="S::mmajursk@nist.gov::53ed041e-4460-4d0e-ae8e-4da3535c8e57" providerId="AD" clId="Web-{41EAFC6F-1E23-4A99-BF7A-861D2C53A921}" dt="2023-07-14T14:32:34.240" v="404"/>
          <ac:picMkLst>
            <pc:docMk/>
            <pc:sldMk cId="4058233286" sldId="258"/>
            <ac:picMk id="4" creationId="{297CF6FD-B3BF-3CC1-E483-67D7838F21DE}"/>
          </ac:picMkLst>
        </pc:picChg>
        <pc:picChg chg="add mod">
          <ac:chgData name="Majurski, Michael Paul (Fed)" userId="S::mmajursk@nist.gov::53ed041e-4460-4d0e-ae8e-4da3535c8e57" providerId="AD" clId="Web-{41EAFC6F-1E23-4A99-BF7A-861D2C53A921}" dt="2023-07-14T14:34:02.210" v="454" actId="1076"/>
          <ac:picMkLst>
            <pc:docMk/>
            <pc:sldMk cId="4058233286" sldId="258"/>
            <ac:picMk id="5" creationId="{D698CB3A-9D2F-B5FC-1D25-363D57FAB021}"/>
          </ac:picMkLst>
        </pc:picChg>
        <pc:picChg chg="add mod">
          <ac:chgData name="Majurski, Michael Paul (Fed)" userId="S::mmajursk@nist.gov::53ed041e-4460-4d0e-ae8e-4da3535c8e57" providerId="AD" clId="Web-{41EAFC6F-1E23-4A99-BF7A-861D2C53A921}" dt="2023-07-14T14:34:02.226" v="456" actId="1076"/>
          <ac:picMkLst>
            <pc:docMk/>
            <pc:sldMk cId="4058233286" sldId="258"/>
            <ac:picMk id="6" creationId="{082D7D59-3882-03AF-7A4A-982FBE0B9C0E}"/>
          </ac:picMkLst>
        </pc:picChg>
        <pc:picChg chg="add mod">
          <ac:chgData name="Majurski, Michael Paul (Fed)" userId="S::mmajursk@nist.gov::53ed041e-4460-4d0e-ae8e-4da3535c8e57" providerId="AD" clId="Web-{41EAFC6F-1E23-4A99-BF7A-861D2C53A921}" dt="2023-07-14T14:34:02.226" v="455" actId="1076"/>
          <ac:picMkLst>
            <pc:docMk/>
            <pc:sldMk cId="4058233286" sldId="258"/>
            <ac:picMk id="7" creationId="{709F8F43-4747-8998-D764-F4D941A5A0E8}"/>
          </ac:picMkLst>
        </pc:picChg>
        <pc:picChg chg="add mod">
          <ac:chgData name="Majurski, Michael Paul (Fed)" userId="S::mmajursk@nist.gov::53ed041e-4460-4d0e-ae8e-4da3535c8e57" providerId="AD" clId="Web-{41EAFC6F-1E23-4A99-BF7A-861D2C53A921}" dt="2023-07-14T14:34:02.194" v="453" actId="1076"/>
          <ac:picMkLst>
            <pc:docMk/>
            <pc:sldMk cId="4058233286" sldId="258"/>
            <ac:picMk id="8" creationId="{9C0E4E4B-7E38-36ED-E9EA-D5C209FECE06}"/>
          </ac:picMkLst>
        </pc:picChg>
      </pc:sldChg>
      <pc:sldChg chg="modSp new">
        <pc:chgData name="Majurski, Michael Paul (Fed)" userId="S::mmajursk@nist.gov::53ed041e-4460-4d0e-ae8e-4da3535c8e57" providerId="AD" clId="Web-{41EAFC6F-1E23-4A99-BF7A-861D2C53A921}" dt="2023-07-14T14:46:43.159" v="737" actId="20577"/>
        <pc:sldMkLst>
          <pc:docMk/>
          <pc:sldMk cId="1443153493" sldId="259"/>
        </pc:sldMkLst>
        <pc:spChg chg="mod">
          <ac:chgData name="Majurski, Michael Paul (Fed)" userId="S::mmajursk@nist.gov::53ed041e-4460-4d0e-ae8e-4da3535c8e57" providerId="AD" clId="Web-{41EAFC6F-1E23-4A99-BF7A-861D2C53A921}" dt="2023-07-14T14:34:25.210" v="478" actId="20577"/>
          <ac:spMkLst>
            <pc:docMk/>
            <pc:sldMk cId="1443153493" sldId="259"/>
            <ac:spMk id="2" creationId="{394F91BE-008F-E80D-50C7-CA3C8223B2D2}"/>
          </ac:spMkLst>
        </pc:spChg>
        <pc:spChg chg="mod">
          <ac:chgData name="Majurski, Michael Paul (Fed)" userId="S::mmajursk@nist.gov::53ed041e-4460-4d0e-ae8e-4da3535c8e57" providerId="AD" clId="Web-{41EAFC6F-1E23-4A99-BF7A-861D2C53A921}" dt="2023-07-14T14:46:43.159" v="737" actId="20577"/>
          <ac:spMkLst>
            <pc:docMk/>
            <pc:sldMk cId="1443153493" sldId="259"/>
            <ac:spMk id="3" creationId="{35E2FBEC-8EF9-6247-9BEE-8DD3F993419C}"/>
          </ac:spMkLst>
        </pc:spChg>
      </pc:sldChg>
      <pc:sldChg chg="addSp delSp modSp new">
        <pc:chgData name="Majurski, Michael Paul (Fed)" userId="S::mmajursk@nist.gov::53ed041e-4460-4d0e-ae8e-4da3535c8e57" providerId="AD" clId="Web-{41EAFC6F-1E23-4A99-BF7A-861D2C53A921}" dt="2023-07-14T17:23:02.370" v="1305"/>
        <pc:sldMkLst>
          <pc:docMk/>
          <pc:sldMk cId="405146533" sldId="260"/>
        </pc:sldMkLst>
        <pc:spChg chg="mod">
          <ac:chgData name="Majurski, Michael Paul (Fed)" userId="S::mmajursk@nist.gov::53ed041e-4460-4d0e-ae8e-4da3535c8e57" providerId="AD" clId="Web-{41EAFC6F-1E23-4A99-BF7A-861D2C53A921}" dt="2023-07-14T14:48:15.722" v="748" actId="20577"/>
          <ac:spMkLst>
            <pc:docMk/>
            <pc:sldMk cId="405146533" sldId="260"/>
            <ac:spMk id="2" creationId="{689BA443-7D12-1497-A8C3-70AA6EF30FAA}"/>
          </ac:spMkLst>
        </pc:spChg>
        <pc:spChg chg="del">
          <ac:chgData name="Majurski, Michael Paul (Fed)" userId="S::mmajursk@nist.gov::53ed041e-4460-4d0e-ae8e-4da3535c8e57" providerId="AD" clId="Web-{41EAFC6F-1E23-4A99-BF7A-861D2C53A921}" dt="2023-07-14T16:45:15.299" v="1294"/>
          <ac:spMkLst>
            <pc:docMk/>
            <pc:sldMk cId="405146533" sldId="260"/>
            <ac:spMk id="3" creationId="{093C5470-6CF6-CA7F-A4AA-3ADBD41ED411}"/>
          </ac:spMkLst>
        </pc:spChg>
        <pc:spChg chg="add del mod">
          <ac:chgData name="Majurski, Michael Paul (Fed)" userId="S::mmajursk@nist.gov::53ed041e-4460-4d0e-ae8e-4da3535c8e57" providerId="AD" clId="Web-{41EAFC6F-1E23-4A99-BF7A-861D2C53A921}" dt="2023-07-14T17:23:02.370" v="1305"/>
          <ac:spMkLst>
            <pc:docMk/>
            <pc:sldMk cId="405146533" sldId="260"/>
            <ac:spMk id="6" creationId="{54F7ABA0-9232-253E-C601-719B36F013E5}"/>
          </ac:spMkLst>
        </pc:spChg>
        <pc:picChg chg="add del mod ord">
          <ac:chgData name="Majurski, Michael Paul (Fed)" userId="S::mmajursk@nist.gov::53ed041e-4460-4d0e-ae8e-4da3535c8e57" providerId="AD" clId="Web-{41EAFC6F-1E23-4A99-BF7A-861D2C53A921}" dt="2023-07-14T16:45:24.549" v="1295"/>
          <ac:picMkLst>
            <pc:docMk/>
            <pc:sldMk cId="405146533" sldId="260"/>
            <ac:picMk id="4" creationId="{C11EE98A-09FE-2FE2-E6DA-E92A74253887}"/>
          </ac:picMkLst>
        </pc:picChg>
        <pc:picChg chg="add mod ord">
          <ac:chgData name="Majurski, Michael Paul (Fed)" userId="S::mmajursk@nist.gov::53ed041e-4460-4d0e-ae8e-4da3535c8e57" providerId="AD" clId="Web-{41EAFC6F-1E23-4A99-BF7A-861D2C53A921}" dt="2023-07-14T17:23:02.370" v="1305"/>
          <ac:picMkLst>
            <pc:docMk/>
            <pc:sldMk cId="405146533" sldId="260"/>
            <ac:picMk id="7" creationId="{49165F03-5746-A4EE-0C7A-2C3A9B464D34}"/>
          </ac:picMkLst>
        </pc:picChg>
      </pc:sldChg>
      <pc:sldChg chg="modSp new">
        <pc:chgData name="Majurski, Michael Paul (Fed)" userId="S::mmajursk@nist.gov::53ed041e-4460-4d0e-ae8e-4da3535c8e57" providerId="AD" clId="Web-{41EAFC6F-1E23-4A99-BF7A-861D2C53A921}" dt="2023-07-14T16:35:14.487" v="1268" actId="20577"/>
        <pc:sldMkLst>
          <pc:docMk/>
          <pc:sldMk cId="1862051415" sldId="261"/>
        </pc:sldMkLst>
        <pc:spChg chg="mod">
          <ac:chgData name="Majurski, Michael Paul (Fed)" userId="S::mmajursk@nist.gov::53ed041e-4460-4d0e-ae8e-4da3535c8e57" providerId="AD" clId="Web-{41EAFC6F-1E23-4A99-BF7A-861D2C53A921}" dt="2023-07-14T16:26:10.349" v="764" actId="20577"/>
          <ac:spMkLst>
            <pc:docMk/>
            <pc:sldMk cId="1862051415" sldId="261"/>
            <ac:spMk id="2" creationId="{05D56F90-5700-DF88-3C18-F0522AB07603}"/>
          </ac:spMkLst>
        </pc:spChg>
        <pc:spChg chg="mod">
          <ac:chgData name="Majurski, Michael Paul (Fed)" userId="S::mmajursk@nist.gov::53ed041e-4460-4d0e-ae8e-4da3535c8e57" providerId="AD" clId="Web-{41EAFC6F-1E23-4A99-BF7A-861D2C53A921}" dt="2023-07-14T16:35:14.487" v="1268" actId="20577"/>
          <ac:spMkLst>
            <pc:docMk/>
            <pc:sldMk cId="1862051415" sldId="261"/>
            <ac:spMk id="3" creationId="{1CF84943-1C0E-90FD-EBBF-9BDF1F7E259F}"/>
          </ac:spMkLst>
        </pc:spChg>
      </pc:sldChg>
      <pc:sldChg chg="modSp new ord">
        <pc:chgData name="Majurski, Michael Paul (Fed)" userId="S::mmajursk@nist.gov::53ed041e-4460-4d0e-ae8e-4da3535c8e57" providerId="AD" clId="Web-{41EAFC6F-1E23-4A99-BF7A-861D2C53A921}" dt="2023-07-14T16:30:17.199" v="1127" actId="20577"/>
        <pc:sldMkLst>
          <pc:docMk/>
          <pc:sldMk cId="3165913798" sldId="262"/>
        </pc:sldMkLst>
        <pc:spChg chg="mod">
          <ac:chgData name="Majurski, Michael Paul (Fed)" userId="S::mmajursk@nist.gov::53ed041e-4460-4d0e-ae8e-4da3535c8e57" providerId="AD" clId="Web-{41EAFC6F-1E23-4A99-BF7A-861D2C53A921}" dt="2023-07-14T16:27:04.257" v="824" actId="20577"/>
          <ac:spMkLst>
            <pc:docMk/>
            <pc:sldMk cId="3165913798" sldId="262"/>
            <ac:spMk id="2" creationId="{E6F097C5-45B4-B91D-38EE-931F5EA5FB94}"/>
          </ac:spMkLst>
        </pc:spChg>
        <pc:spChg chg="mod">
          <ac:chgData name="Majurski, Michael Paul (Fed)" userId="S::mmajursk@nist.gov::53ed041e-4460-4d0e-ae8e-4da3535c8e57" providerId="AD" clId="Web-{41EAFC6F-1E23-4A99-BF7A-861D2C53A921}" dt="2023-07-14T16:30:17.199" v="1127" actId="20577"/>
          <ac:spMkLst>
            <pc:docMk/>
            <pc:sldMk cId="3165913798" sldId="262"/>
            <ac:spMk id="3" creationId="{362D412F-B41C-73A2-7258-3E873F5ED42F}"/>
          </ac:spMkLst>
        </pc:spChg>
      </pc:sldChg>
      <pc:sldChg chg="modSp new del">
        <pc:chgData name="Majurski, Michael Paul (Fed)" userId="S::mmajursk@nist.gov::53ed041e-4460-4d0e-ae8e-4da3535c8e57" providerId="AD" clId="Web-{41EAFC6F-1E23-4A99-BF7A-861D2C53A921}" dt="2023-07-14T16:35:19.753" v="1271"/>
        <pc:sldMkLst>
          <pc:docMk/>
          <pc:sldMk cId="2727511487" sldId="263"/>
        </pc:sldMkLst>
        <pc:spChg chg="mod">
          <ac:chgData name="Majurski, Michael Paul (Fed)" userId="S::mmajursk@nist.gov::53ed041e-4460-4d0e-ae8e-4da3535c8e57" providerId="AD" clId="Web-{41EAFC6F-1E23-4A99-BF7A-861D2C53A921}" dt="2023-07-14T16:35:17.503" v="1270" actId="20577"/>
          <ac:spMkLst>
            <pc:docMk/>
            <pc:sldMk cId="2727511487" sldId="263"/>
            <ac:spMk id="2" creationId="{56490E80-3E51-FBBF-8D9D-17402D39200F}"/>
          </ac:spMkLst>
        </pc:spChg>
      </pc:sldChg>
      <pc:sldChg chg="addSp delSp modSp new ord">
        <pc:chgData name="Majurski, Michael Paul (Fed)" userId="S::mmajursk@nist.gov::53ed041e-4460-4d0e-ae8e-4da3535c8e57" providerId="AD" clId="Web-{41EAFC6F-1E23-4A99-BF7A-861D2C53A921}" dt="2023-07-14T17:09:07.818" v="1303"/>
        <pc:sldMkLst>
          <pc:docMk/>
          <pc:sldMk cId="3599184131" sldId="263"/>
        </pc:sldMkLst>
        <pc:spChg chg="mod">
          <ac:chgData name="Majurski, Michael Paul (Fed)" userId="S::mmajursk@nist.gov::53ed041e-4460-4d0e-ae8e-4da3535c8e57" providerId="AD" clId="Web-{41EAFC6F-1E23-4A99-BF7A-861D2C53A921}" dt="2023-07-14T16:44:21.454" v="1287" actId="20577"/>
          <ac:spMkLst>
            <pc:docMk/>
            <pc:sldMk cId="3599184131" sldId="263"/>
            <ac:spMk id="2" creationId="{3E938796-9F63-F62D-2C07-9C60D2215262}"/>
          </ac:spMkLst>
        </pc:spChg>
        <pc:spChg chg="del">
          <ac:chgData name="Majurski, Michael Paul (Fed)" userId="S::mmajursk@nist.gov::53ed041e-4460-4d0e-ae8e-4da3535c8e57" providerId="AD" clId="Web-{41EAFC6F-1E23-4A99-BF7A-861D2C53A921}" dt="2023-07-14T17:09:07.818" v="1303"/>
          <ac:spMkLst>
            <pc:docMk/>
            <pc:sldMk cId="3599184131" sldId="263"/>
            <ac:spMk id="3" creationId="{AFFDF550-1BCD-F6F7-2AEB-85619D3D3F6D}"/>
          </ac:spMkLst>
        </pc:spChg>
        <pc:picChg chg="add mod ord">
          <ac:chgData name="Majurski, Michael Paul (Fed)" userId="S::mmajursk@nist.gov::53ed041e-4460-4d0e-ae8e-4da3535c8e57" providerId="AD" clId="Web-{41EAFC6F-1E23-4A99-BF7A-861D2C53A921}" dt="2023-07-14T17:09:07.818" v="1303"/>
          <ac:picMkLst>
            <pc:docMk/>
            <pc:sldMk cId="3599184131" sldId="263"/>
            <ac:picMk id="4" creationId="{3A2484EA-C9F7-D8CB-8644-E9E6D54E998E}"/>
          </ac:picMkLst>
        </pc:picChg>
      </pc:sldChg>
      <pc:sldChg chg="new del">
        <pc:chgData name="Majurski, Michael Paul (Fed)" userId="S::mmajursk@nist.gov::53ed041e-4460-4d0e-ae8e-4da3535c8e57" providerId="AD" clId="Web-{41EAFC6F-1E23-4A99-BF7A-861D2C53A921}" dt="2023-07-14T16:35:25.394" v="1273"/>
        <pc:sldMkLst>
          <pc:docMk/>
          <pc:sldMk cId="4006838832" sldId="263"/>
        </pc:sldMkLst>
      </pc:sldChg>
      <pc:sldChg chg="addSp delSp modSp add replId">
        <pc:chgData name="Majurski, Michael Paul (Fed)" userId="S::mmajursk@nist.gov::53ed041e-4460-4d0e-ae8e-4da3535c8e57" providerId="AD" clId="Web-{41EAFC6F-1E23-4A99-BF7A-861D2C53A921}" dt="2023-07-14T17:14:23.717" v="1304"/>
        <pc:sldMkLst>
          <pc:docMk/>
          <pc:sldMk cId="1783143957" sldId="264"/>
        </pc:sldMkLst>
        <pc:spChg chg="mod">
          <ac:chgData name="Majurski, Michael Paul (Fed)" userId="S::mmajursk@nist.gov::53ed041e-4460-4d0e-ae8e-4da3535c8e57" providerId="AD" clId="Web-{41EAFC6F-1E23-4A99-BF7A-861D2C53A921}" dt="2023-07-14T16:44:33.189" v="1290" actId="20577"/>
          <ac:spMkLst>
            <pc:docMk/>
            <pc:sldMk cId="1783143957" sldId="264"/>
            <ac:spMk id="2" creationId="{3E938796-9F63-F62D-2C07-9C60D2215262}"/>
          </ac:spMkLst>
        </pc:spChg>
        <pc:spChg chg="del">
          <ac:chgData name="Majurski, Michael Paul (Fed)" userId="S::mmajursk@nist.gov::53ed041e-4460-4d0e-ae8e-4da3535c8e57" providerId="AD" clId="Web-{41EAFC6F-1E23-4A99-BF7A-861D2C53A921}" dt="2023-07-14T17:14:23.717" v="1304"/>
          <ac:spMkLst>
            <pc:docMk/>
            <pc:sldMk cId="1783143957" sldId="264"/>
            <ac:spMk id="3" creationId="{AFFDF550-1BCD-F6F7-2AEB-85619D3D3F6D}"/>
          </ac:spMkLst>
        </pc:spChg>
        <pc:picChg chg="add mod ord">
          <ac:chgData name="Majurski, Michael Paul (Fed)" userId="S::mmajursk@nist.gov::53ed041e-4460-4d0e-ae8e-4da3535c8e57" providerId="AD" clId="Web-{41EAFC6F-1E23-4A99-BF7A-861D2C53A921}" dt="2023-07-14T17:14:23.717" v="1304"/>
          <ac:picMkLst>
            <pc:docMk/>
            <pc:sldMk cId="1783143957" sldId="264"/>
            <ac:picMk id="4" creationId="{A2933F57-5781-9FA5-F447-C9273C9A7AD5}"/>
          </ac:picMkLst>
        </pc:picChg>
      </pc:sldChg>
      <pc:sldChg chg="addSp delSp modSp add del replId">
        <pc:chgData name="Majurski, Michael Paul (Fed)" userId="S::mmajursk@nist.gov::53ed041e-4460-4d0e-ae8e-4da3535c8e57" providerId="AD" clId="Web-{41EAFC6F-1E23-4A99-BF7A-861D2C53A921}" dt="2023-07-14T16:59:41.867" v="1302"/>
        <pc:sldMkLst>
          <pc:docMk/>
          <pc:sldMk cId="3708743607" sldId="265"/>
        </pc:sldMkLst>
        <pc:spChg chg="mod">
          <ac:chgData name="Majurski, Michael Paul (Fed)" userId="S::mmajursk@nist.gov::53ed041e-4460-4d0e-ae8e-4da3535c8e57" providerId="AD" clId="Web-{41EAFC6F-1E23-4A99-BF7A-861D2C53A921}" dt="2023-07-14T16:45:08.268" v="1293" actId="20577"/>
          <ac:spMkLst>
            <pc:docMk/>
            <pc:sldMk cId="3708743607" sldId="265"/>
            <ac:spMk id="2" creationId="{3E938796-9F63-F62D-2C07-9C60D2215262}"/>
          </ac:spMkLst>
        </pc:spChg>
        <pc:spChg chg="del">
          <ac:chgData name="Majurski, Michael Paul (Fed)" userId="S::mmajursk@nist.gov::53ed041e-4460-4d0e-ae8e-4da3535c8e57" providerId="AD" clId="Web-{41EAFC6F-1E23-4A99-BF7A-861D2C53A921}" dt="2023-07-14T16:58:53.960" v="1296"/>
          <ac:spMkLst>
            <pc:docMk/>
            <pc:sldMk cId="3708743607" sldId="265"/>
            <ac:spMk id="3" creationId="{AFFDF550-1BCD-F6F7-2AEB-85619D3D3F6D}"/>
          </ac:spMkLst>
        </pc:spChg>
        <pc:picChg chg="add mod ord">
          <ac:chgData name="Majurski, Michael Paul (Fed)" userId="S::mmajursk@nist.gov::53ed041e-4460-4d0e-ae8e-4da3535c8e57" providerId="AD" clId="Web-{41EAFC6F-1E23-4A99-BF7A-861D2C53A921}" dt="2023-07-14T16:59:13.241" v="1301" actId="1076"/>
          <ac:picMkLst>
            <pc:docMk/>
            <pc:sldMk cId="3708743607" sldId="265"/>
            <ac:picMk id="4" creationId="{EEA9FEE3-3A92-61E7-EF79-10CEFB67757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7943" y="1122363"/>
            <a:ext cx="10189028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A Method of Moments Embedding Constraint and its Application to Semi-Supervised Learning*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87838"/>
            <a:ext cx="9144000" cy="16557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Calibri"/>
              </a:rPr>
              <a:t>Michael Majurski</a:t>
            </a:r>
          </a:p>
          <a:p>
            <a:r>
              <a:rPr lang="en-US" dirty="0">
                <a:cs typeface="Calibri"/>
              </a:rPr>
              <a:t>UMBC/NIST</a:t>
            </a:r>
          </a:p>
          <a:p>
            <a:endParaRPr lang="en-US" dirty="0">
              <a:cs typeface="Calibri"/>
            </a:endParaRPr>
          </a:p>
          <a:p>
            <a:r>
              <a:rPr lang="en-US" sz="1600" dirty="0">
                <a:cs typeface="Calibri"/>
              </a:rPr>
              <a:t>*rejected from CVPR as “Novel &amp; interesting, but to early stage for publication.”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E476B81-6519-778D-C4B0-2CC2D6C521E9}"/>
              </a:ext>
            </a:extLst>
          </p:cNvPr>
          <p:cNvSpPr txBox="1">
            <a:spLocks/>
          </p:cNvSpPr>
          <p:nvPr/>
        </p:nvSpPr>
        <p:spPr>
          <a:xfrm>
            <a:off x="1524000" y="568185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60F6D-98BF-CBFC-CD8A-F40C6A23A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C4543-85D8-8EF2-71AA-7D4A61030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Embedding Constraints via Moments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38A70-F431-CC0B-2FD6-42E88BA06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Gaussian Moments</a:t>
            </a:r>
          </a:p>
          <a:p>
            <a:pPr lvl="1"/>
            <a:r>
              <a:rPr lang="en-US" dirty="0">
                <a:cs typeface="Calibri"/>
              </a:rPr>
              <a:t>First Order (position)</a:t>
            </a:r>
          </a:p>
          <a:p>
            <a:pPr lvl="2"/>
            <a:r>
              <a:rPr lang="en-US" dirty="0">
                <a:cs typeface="Calibri"/>
              </a:rPr>
              <a:t>Cluster mean should overlap the learned cluster center</a:t>
            </a:r>
          </a:p>
          <a:p>
            <a:pPr lvl="1"/>
            <a:r>
              <a:rPr lang="en-US" dirty="0">
                <a:cs typeface="Calibri"/>
              </a:rPr>
              <a:t>Second Order (variance)</a:t>
            </a:r>
          </a:p>
          <a:p>
            <a:pPr lvl="2"/>
            <a:r>
              <a:rPr lang="en-US" dirty="0">
                <a:cs typeface="Calibri"/>
              </a:rPr>
              <a:t>All above plus:</a:t>
            </a:r>
          </a:p>
          <a:p>
            <a:pPr lvl="2"/>
            <a:r>
              <a:rPr lang="en-US" dirty="0">
                <a:cs typeface="Calibri"/>
              </a:rPr>
              <a:t>Cluster covariance should be identity matrix</a:t>
            </a:r>
          </a:p>
          <a:p>
            <a:pPr lvl="1"/>
            <a:r>
              <a:rPr lang="en-US" dirty="0">
                <a:cs typeface="Calibri"/>
              </a:rPr>
              <a:t>Third Order (skew)</a:t>
            </a:r>
          </a:p>
          <a:p>
            <a:pPr lvl="2"/>
            <a:r>
              <a:rPr lang="en-US" dirty="0">
                <a:cs typeface="Calibri"/>
              </a:rPr>
              <a:t>All above plus:</a:t>
            </a:r>
          </a:p>
          <a:p>
            <a:pPr lvl="2"/>
            <a:r>
              <a:rPr lang="en-US" dirty="0">
                <a:cs typeface="Calibri"/>
              </a:rPr>
              <a:t>Skew matrix should be identity matrix</a:t>
            </a:r>
          </a:p>
          <a:p>
            <a:pPr lvl="1"/>
            <a:r>
              <a:rPr lang="en-US" dirty="0">
                <a:cs typeface="Calibri"/>
              </a:rPr>
              <a:t>Fourth Order (kurtosis)</a:t>
            </a:r>
          </a:p>
          <a:p>
            <a:pPr lvl="2"/>
            <a:r>
              <a:rPr lang="en-US" dirty="0">
                <a:cs typeface="Calibri"/>
              </a:rPr>
              <a:t>All above plus:</a:t>
            </a:r>
          </a:p>
          <a:p>
            <a:pPr lvl="2"/>
            <a:r>
              <a:rPr lang="en-US" dirty="0">
                <a:cs typeface="Calibri"/>
              </a:rPr>
              <a:t>Kurtosis matrix should be identity matrix</a:t>
            </a:r>
          </a:p>
          <a:p>
            <a:r>
              <a:rPr lang="en-US" dirty="0">
                <a:cs typeface="Calibri"/>
              </a:rPr>
              <a:t>Places restrictions on the embedding space learned by the model. Goal is to make added a generative model on the embedding easier.</a:t>
            </a:r>
          </a:p>
          <a:p>
            <a:r>
              <a:rPr lang="en-US" dirty="0">
                <a:cs typeface="Calibri"/>
              </a:rPr>
              <a:t>If the embedding space is well behaved, and distance from centroid relates to distance from the learned class concept, filtering PL is more accurate.</a:t>
            </a:r>
          </a:p>
        </p:txBody>
      </p:sp>
    </p:spTree>
    <p:extLst>
      <p:ext uri="{BB962C8B-B14F-4D97-AF65-F5344CB8AC3E}">
        <p14:creationId xmlns:p14="http://schemas.microsoft.com/office/powerpoint/2010/main" val="1047357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77993-C8E5-6541-55AE-3E55DCEAE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DD74B-F38D-D609-2FCC-4B42E594F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Embedding Visualization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A30BB-AB1B-2FBB-0466-4769D0278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" y="1600967"/>
            <a:ext cx="4074803" cy="4206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F8A08B-3D54-475F-3718-42F379469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95" y="1600967"/>
            <a:ext cx="4074803" cy="42062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D0916-89AC-F972-AED4-3FC860546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197" y="1600967"/>
            <a:ext cx="4074803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49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81C5-C9AA-3982-8CDA-65F54C1E1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C6515-96DB-110B-BE92-063376226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All experiments based upon </a:t>
            </a:r>
            <a:r>
              <a:rPr lang="en-US" dirty="0" err="1"/>
              <a:t>FixMatch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SSL hyper-parameters were not modified</a:t>
            </a:r>
          </a:p>
          <a:p>
            <a:r>
              <a:rPr lang="en-US" dirty="0"/>
              <a:t>Dataset: CIFAR-10 at 40 and 250 labels.</a:t>
            </a:r>
          </a:p>
          <a:p>
            <a:endParaRPr lang="en-US" dirty="0"/>
          </a:p>
          <a:p>
            <a:r>
              <a:rPr lang="en-US" dirty="0"/>
              <a:t>Compared against SOTA SSL algorithms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07D5CE-CDF6-8944-62BE-2FAAB5FA0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510" y="2416628"/>
            <a:ext cx="5999490" cy="257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5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F327-AE79-53FC-EC2E-556A21BA4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A1D5D2C-AF9E-6522-C76D-6470FB80CB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6508"/>
            <a:ext cx="12179375" cy="653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24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CAE0A-F902-60A6-9DB6-3BC500DC5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2A672-774B-7C39-9E6C-9357E834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A5000-33B0-D2B4-8F90-3AC804543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214"/>
            <a:ext cx="12200453" cy="36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53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DBB8D-806C-0F62-7FA0-575E6CD3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EA689-35DB-00C7-75BF-3EFB06BD7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Novel </a:t>
            </a:r>
            <a:r>
              <a:rPr lang="en-US" dirty="0" err="1"/>
              <a:t>linear+softmax</a:t>
            </a:r>
            <a:r>
              <a:rPr lang="en-US" dirty="0"/>
              <a:t> replacement which models joint probability distributions</a:t>
            </a:r>
          </a:p>
          <a:p>
            <a:pPr lvl="1"/>
            <a:r>
              <a:rPr lang="en-US" dirty="0"/>
              <a:t>Promising results in embedding space modeling</a:t>
            </a:r>
          </a:p>
          <a:p>
            <a:pPr lvl="1"/>
            <a:endParaRPr lang="en-US" dirty="0"/>
          </a:p>
          <a:p>
            <a:r>
              <a:rPr lang="en-US" dirty="0"/>
              <a:t>Needs additional refinement to match SOTA</a:t>
            </a:r>
          </a:p>
          <a:p>
            <a:pPr lvl="1"/>
            <a:r>
              <a:rPr lang="en-US" dirty="0"/>
              <a:t>Shifting to </a:t>
            </a:r>
            <a:r>
              <a:rPr lang="en-US" dirty="0" err="1"/>
              <a:t>FlexMatch</a:t>
            </a:r>
            <a:r>
              <a:rPr lang="en-US" dirty="0"/>
              <a:t> as the baseline</a:t>
            </a:r>
          </a:p>
          <a:p>
            <a:r>
              <a:rPr lang="en-US" dirty="0"/>
              <a:t>Needs additional experiments to characterize its performance on harder benchmarks</a:t>
            </a:r>
          </a:p>
          <a:p>
            <a:pPr lvl="1"/>
            <a:r>
              <a:rPr lang="en-US" dirty="0"/>
              <a:t>CIFAR-100, STL-10, ImageNet 1k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83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D4FF2-524E-78E1-AA0E-81A5114CB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Pseudo-Labeling (PL) with Consistency Regularization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7A4DC-13BE-9EE6-87F0-BF647639C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"</a:t>
            </a:r>
            <a:r>
              <a:rPr lang="en-US" dirty="0" err="1">
                <a:cs typeface="Calibri"/>
              </a:rPr>
              <a:t>FixMatch</a:t>
            </a:r>
            <a:r>
              <a:rPr lang="en-US" dirty="0">
                <a:cs typeface="Calibri"/>
              </a:rPr>
              <a:t>: Simplifying semi supervised learning with consistency and confidence"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F34DBA6-5439-9E1F-1EC4-43CCE5A0B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8" y="2550745"/>
            <a:ext cx="10972798" cy="417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1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6D6C-1BF0-6EBF-D20F-043E63C25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Dataset: CIFAR10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49B78-A7C1-7F31-C78C-E666963093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CIFAR10 has 60000 train images and 10000 test</a:t>
            </a:r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Images are 32x32 pixels</a:t>
            </a:r>
          </a:p>
          <a:p>
            <a:r>
              <a:rPr lang="en-US" dirty="0">
                <a:cs typeface="Calibri"/>
              </a:rPr>
              <a:t>CIFAR10 is a standard baseline test for semi-supervised classification</a:t>
            </a:r>
          </a:p>
        </p:txBody>
      </p:sp>
      <p:pic>
        <p:nvPicPr>
          <p:cNvPr id="5" name="Picture 5" descr="0001.png">
            <a:extLst>
              <a:ext uri="{FF2B5EF4-FFF2-40B4-BE49-F238E27FC236}">
                <a16:creationId xmlns:a16="http://schemas.microsoft.com/office/drawing/2014/main" id="{D698CB3A-9D2F-B5FC-1D25-363D57FAB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2" y="3823448"/>
            <a:ext cx="2743199" cy="2743200"/>
          </a:xfrm>
          <a:prstGeom prst="rect">
            <a:avLst/>
          </a:prstGeom>
        </p:spPr>
      </p:pic>
      <p:pic>
        <p:nvPicPr>
          <p:cNvPr id="6" name="Picture 6" descr="0002.png">
            <a:extLst>
              <a:ext uri="{FF2B5EF4-FFF2-40B4-BE49-F238E27FC236}">
                <a16:creationId xmlns:a16="http://schemas.microsoft.com/office/drawing/2014/main" id="{082D7D59-3882-03AF-7A4A-982FBE0B9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212" y="3823448"/>
            <a:ext cx="2743199" cy="2743200"/>
          </a:xfrm>
          <a:prstGeom prst="rect">
            <a:avLst/>
          </a:prstGeom>
        </p:spPr>
      </p:pic>
      <p:pic>
        <p:nvPicPr>
          <p:cNvPr id="7" name="Picture 7" descr="0003.png">
            <a:extLst>
              <a:ext uri="{FF2B5EF4-FFF2-40B4-BE49-F238E27FC236}">
                <a16:creationId xmlns:a16="http://schemas.microsoft.com/office/drawing/2014/main" id="{709F8F43-4747-8998-D764-F4D941A5A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483" y="3823448"/>
            <a:ext cx="2743199" cy="2743200"/>
          </a:xfrm>
          <a:prstGeom prst="rect">
            <a:avLst/>
          </a:prstGeom>
        </p:spPr>
      </p:pic>
      <p:pic>
        <p:nvPicPr>
          <p:cNvPr id="8" name="Picture 8" descr="0004.png">
            <a:extLst>
              <a:ext uri="{FF2B5EF4-FFF2-40B4-BE49-F238E27FC236}">
                <a16:creationId xmlns:a16="http://schemas.microsoft.com/office/drawing/2014/main" id="{9C0E4E4B-7E38-36ED-E9EA-D5C209FEC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753" y="3823448"/>
            <a:ext cx="27431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3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91BE-008F-E80D-50C7-CA3C8223B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Current PL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2FBEC-8EF9-6247-9BEE-8DD3F9934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Selecting "good/valid" PL relies on logit thresholding</a:t>
            </a:r>
          </a:p>
          <a:p>
            <a:r>
              <a:rPr lang="en-US" dirty="0">
                <a:cs typeface="Calibri"/>
              </a:rPr>
              <a:t>Ideally, we want a well calibrated model of how likely a sample belongs to each class</a:t>
            </a:r>
          </a:p>
          <a:p>
            <a:r>
              <a:rPr lang="en-US" dirty="0">
                <a:cs typeface="Calibri"/>
              </a:rPr>
              <a:t>Logits are not well calibrated probabilities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Softmax</a:t>
            </a:r>
            <a:r>
              <a:rPr lang="en-US" dirty="0">
                <a:cs typeface="Calibri"/>
              </a:rPr>
              <a:t> of logits is just a nearest neighbor assignment in the embedding space </a:t>
            </a:r>
          </a:p>
          <a:p>
            <a:r>
              <a:rPr lang="en-US" dirty="0" err="1">
                <a:cs typeface="Calibri"/>
              </a:rPr>
              <a:t>Softmax</a:t>
            </a:r>
            <a:r>
              <a:rPr lang="en-US" dirty="0">
                <a:cs typeface="Calibri"/>
              </a:rPr>
              <a:t> tends to produce cones classes radially away from the zero point (in high D embedding space)</a:t>
            </a:r>
          </a:p>
        </p:txBody>
      </p:sp>
    </p:spTree>
    <p:extLst>
      <p:ext uri="{BB962C8B-B14F-4D97-AF65-F5344CB8AC3E}">
        <p14:creationId xmlns:p14="http://schemas.microsoft.com/office/powerpoint/2010/main" val="1443153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A443-7D12-1497-A8C3-70AA6EF30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20875"/>
          </a:xfrm>
        </p:spPr>
        <p:txBody>
          <a:bodyPr>
            <a:normAutofit/>
          </a:bodyPr>
          <a:lstStyle/>
          <a:p>
            <a:r>
              <a:rPr lang="en-US" dirty="0" err="1">
                <a:cs typeface="Calibri Light"/>
              </a:rPr>
              <a:t>Softmax</a:t>
            </a:r>
            <a:r>
              <a:rPr lang="en-US" dirty="0">
                <a:cs typeface="Calibri Light"/>
              </a:rPr>
              <a:t>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Embedding </a:t>
            </a:r>
            <a:br>
              <a:rPr lang="en-US" dirty="0">
                <a:cs typeface="Calibri Light"/>
              </a:rPr>
            </a:br>
            <a:r>
              <a:rPr lang="en-US" dirty="0">
                <a:cs typeface="Calibri Light"/>
              </a:rPr>
              <a:t>Space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49165F03-5746-A4EE-0C7A-2C3A9B464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24" r="6689" b="5324"/>
          <a:stretch/>
        </p:blipFill>
        <p:spPr>
          <a:xfrm>
            <a:off x="3811472" y="-1"/>
            <a:ext cx="7172214" cy="686783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DC652F-AF10-B80C-4271-D8FAE9513A33}"/>
              </a:ext>
            </a:extLst>
          </p:cNvPr>
          <p:cNvSpPr txBox="1"/>
          <p:nvPr/>
        </p:nvSpPr>
        <p:spPr>
          <a:xfrm>
            <a:off x="444193" y="5529943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Dataset: CIFAR-10</a:t>
            </a:r>
            <a:br>
              <a:rPr lang="en-US" dirty="0"/>
            </a:br>
            <a:r>
              <a:rPr lang="en-US" dirty="0"/>
              <a:t>Model: WRN-28-2</a:t>
            </a:r>
          </a:p>
        </p:txBody>
      </p:sp>
    </p:spTree>
    <p:extLst>
      <p:ext uri="{BB962C8B-B14F-4D97-AF65-F5344CB8AC3E}">
        <p14:creationId xmlns:p14="http://schemas.microsoft.com/office/powerpoint/2010/main" val="405146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06130-8714-8E86-A936-C0CC00707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65D34-81D2-9C72-BA16-FC98D6A3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Outlier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16BB3-4F8C-FBC1-A034-1E7DE405D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871"/>
            <a:ext cx="6847114" cy="476182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NimbusRomNo9L"/>
              </a:rPr>
              <a:t>NN C</a:t>
            </a:r>
            <a:r>
              <a:rPr lang="en-US" dirty="0">
                <a:effectLst/>
                <a:latin typeface="NimbusRomNo9L"/>
              </a:rPr>
              <a:t>lassifiers rely on a </a:t>
            </a:r>
            <a:r>
              <a:rPr lang="en-US" dirty="0" err="1">
                <a:effectLst/>
                <a:latin typeface="NimbusRomNo9L"/>
              </a:rPr>
              <a:t>softmax</a:t>
            </a:r>
            <a:r>
              <a:rPr lang="en-US" dirty="0">
                <a:effectLst/>
                <a:latin typeface="NimbusRomNo9L"/>
              </a:rPr>
              <a:t> final activation layers.</a:t>
            </a:r>
          </a:p>
          <a:p>
            <a:r>
              <a:rPr lang="en-US" dirty="0" err="1">
                <a:effectLst/>
                <a:latin typeface="NimbusRomNo9L"/>
              </a:rPr>
              <a:t>Softmax</a:t>
            </a:r>
            <a:r>
              <a:rPr lang="en-US" dirty="0">
                <a:effectLst/>
                <a:latin typeface="NimbusRomNo9L"/>
              </a:rPr>
              <a:t> predicts the conditional probability </a:t>
            </a:r>
            <a:r>
              <a:rPr lang="en-US" i="1" dirty="0">
                <a:effectLst/>
                <a:latin typeface="NimbusRomNo9L"/>
              </a:rPr>
              <a:t>p(Y|X).</a:t>
            </a:r>
          </a:p>
          <a:p>
            <a:r>
              <a:rPr lang="en-US" dirty="0">
                <a:effectLst/>
                <a:latin typeface="NimbusRomNo9L"/>
              </a:rPr>
              <a:t>Replacing </a:t>
            </a:r>
            <a:r>
              <a:rPr lang="en-US" dirty="0" err="1">
                <a:effectLst/>
                <a:latin typeface="NimbusRomNo9L"/>
              </a:rPr>
              <a:t>softmax</a:t>
            </a:r>
            <a:r>
              <a:rPr lang="en-US" dirty="0">
                <a:effectLst/>
                <a:latin typeface="NimbusRomNo9L"/>
              </a:rPr>
              <a:t> with a generative method that models the joint probability </a:t>
            </a:r>
            <a:r>
              <a:rPr lang="en-US" i="1" dirty="0">
                <a:effectLst/>
                <a:latin typeface="CMMI10"/>
              </a:rPr>
              <a:t>p</a:t>
            </a:r>
            <a:r>
              <a:rPr lang="en-US" i="1" dirty="0">
                <a:effectLst/>
                <a:latin typeface="CMR10"/>
              </a:rPr>
              <a:t>(</a:t>
            </a:r>
            <a:r>
              <a:rPr lang="en-US" i="1" dirty="0">
                <a:effectLst/>
                <a:latin typeface="CMMI10"/>
              </a:rPr>
              <a:t>Y, X</a:t>
            </a:r>
            <a:r>
              <a:rPr lang="en-US" i="1" dirty="0">
                <a:effectLst/>
                <a:latin typeface="CMR10"/>
              </a:rPr>
              <a:t>)</a:t>
            </a:r>
            <a:r>
              <a:rPr lang="en-US" dirty="0">
                <a:effectLst/>
                <a:latin typeface="CMR10"/>
              </a:rPr>
              <a:t> </a:t>
            </a:r>
            <a:r>
              <a:rPr lang="en-US" dirty="0">
                <a:effectLst/>
                <a:latin typeface="NimbusRomNo9L"/>
              </a:rPr>
              <a:t>can improve capability.</a:t>
            </a:r>
          </a:p>
          <a:p>
            <a:pPr lvl="1"/>
            <a:r>
              <a:rPr lang="en-US" dirty="0">
                <a:effectLst/>
                <a:latin typeface="NimbusRomNo9L"/>
              </a:rPr>
              <a:t>Models using a final layer capable of learning the joint probability </a:t>
            </a:r>
            <a:r>
              <a:rPr lang="en-US" i="1" dirty="0">
                <a:effectLst/>
                <a:latin typeface="CMMI10"/>
              </a:rPr>
              <a:t>p</a:t>
            </a:r>
            <a:r>
              <a:rPr lang="en-US" i="1" dirty="0">
                <a:effectLst/>
                <a:latin typeface="CMR10"/>
              </a:rPr>
              <a:t>(</a:t>
            </a:r>
            <a:r>
              <a:rPr lang="en-US" i="1" dirty="0">
                <a:effectLst/>
                <a:latin typeface="CMMI10"/>
              </a:rPr>
              <a:t>Y, X</a:t>
            </a:r>
            <a:r>
              <a:rPr lang="en-US" i="1" dirty="0">
                <a:effectLst/>
                <a:latin typeface="CMR10"/>
              </a:rPr>
              <a:t>)</a:t>
            </a:r>
            <a:r>
              <a:rPr lang="en-US" i="1" dirty="0">
                <a:latin typeface="CMR10"/>
              </a:rPr>
              <a:t> </a:t>
            </a:r>
            <a:r>
              <a:rPr lang="en-US" dirty="0">
                <a:effectLst/>
                <a:latin typeface="NimbusRomNo9L"/>
              </a:rPr>
              <a:t>can infer the conditional </a:t>
            </a:r>
            <a:r>
              <a:rPr lang="en-US" i="1" dirty="0">
                <a:effectLst/>
                <a:latin typeface="NimbusRomNo9L"/>
              </a:rPr>
              <a:t>p(Y|X).</a:t>
            </a:r>
          </a:p>
          <a:p>
            <a:r>
              <a:rPr lang="en-US" dirty="0" err="1"/>
              <a:t>Softmax</a:t>
            </a:r>
            <a:r>
              <a:rPr lang="en-US" dirty="0"/>
              <a:t> </a:t>
            </a:r>
            <a:r>
              <a:rPr lang="en-US" dirty="0" err="1"/>
              <a:t>perceptrons</a:t>
            </a:r>
            <a:r>
              <a:rPr lang="en-US" dirty="0"/>
              <a:t>, by definition, over-confidently hallucinate when given unexpected inputs.</a:t>
            </a:r>
          </a:p>
          <a:p>
            <a:pPr marL="0" indent="0">
              <a:buNone/>
            </a:pPr>
            <a:endParaRPr lang="en-US" i="1" dirty="0">
              <a:effectLst/>
              <a:latin typeface="NimbusRomNo9L"/>
            </a:endParaRPr>
          </a:p>
          <a:p>
            <a:endParaRPr lang="en-US" dirty="0">
              <a:effectLst/>
              <a:latin typeface="NimbusRomNo9L"/>
            </a:endParaRPr>
          </a:p>
          <a:p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00A4A-DAEA-7F82-F6AC-1A986C335A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8" b="67309"/>
          <a:stretch/>
        </p:blipFill>
        <p:spPr>
          <a:xfrm>
            <a:off x="7946573" y="1710871"/>
            <a:ext cx="4145728" cy="19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497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97C5-45B4-B91D-38EE-931F5EA5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Outlier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D412F-B41C-73A2-7258-3E873F5ED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871"/>
            <a:ext cx="7554686" cy="47618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ffectLst/>
                <a:latin typeface="NimbusRomNo9L"/>
              </a:rPr>
              <a:t>Given input </a:t>
            </a:r>
            <a:r>
              <a:rPr lang="en-US" dirty="0">
                <a:effectLst/>
                <a:latin typeface="CMMI10"/>
              </a:rPr>
              <a:t>X </a:t>
            </a:r>
            <a:r>
              <a:rPr lang="en-US" dirty="0">
                <a:effectLst/>
                <a:latin typeface="NimbusRomNo9L"/>
              </a:rPr>
              <a:t>, model predicts a soft pseudo-distribution of labels </a:t>
            </a:r>
            <a:r>
              <a:rPr lang="en-US" dirty="0">
                <a:effectLst/>
                <a:latin typeface="CMMI10"/>
              </a:rPr>
              <a:t>Y.</a:t>
            </a:r>
          </a:p>
          <a:p>
            <a:pPr lvl="1"/>
            <a:r>
              <a:rPr lang="en-US" dirty="0">
                <a:effectLst/>
                <a:latin typeface="NimbusRomNo9L"/>
              </a:rPr>
              <a:t>argmax converts into a hard label. </a:t>
            </a:r>
          </a:p>
          <a:p>
            <a:r>
              <a:rPr lang="en-US" dirty="0">
                <a:effectLst/>
                <a:latin typeface="NimbusRomNo9L"/>
              </a:rPr>
              <a:t>If </a:t>
            </a:r>
            <a:r>
              <a:rPr lang="en-US" dirty="0">
                <a:effectLst/>
                <a:latin typeface="CMMI10"/>
              </a:rPr>
              <a:t>X </a:t>
            </a:r>
            <a:r>
              <a:rPr lang="en-US" dirty="0">
                <a:effectLst/>
                <a:latin typeface="NimbusRomNo9L"/>
              </a:rPr>
              <a:t>is far from the decision boundary </a:t>
            </a:r>
            <a:r>
              <a:rPr lang="en-US" dirty="0" err="1">
                <a:effectLst/>
                <a:latin typeface="NimbusRomNo9L"/>
              </a:rPr>
              <a:t>softmax</a:t>
            </a:r>
            <a:r>
              <a:rPr lang="en-US" dirty="0">
                <a:effectLst/>
                <a:latin typeface="NimbusRomNo9L"/>
              </a:rPr>
              <a:t> predicts </a:t>
            </a:r>
            <a:r>
              <a:rPr lang="en-US" dirty="0">
                <a:effectLst/>
                <a:latin typeface="CMMI10"/>
              </a:rPr>
              <a:t>Y </a:t>
            </a:r>
            <a:r>
              <a:rPr lang="en-US" dirty="0">
                <a:effectLst/>
                <a:latin typeface="NimbusRomNo9L"/>
              </a:rPr>
              <a:t>with high confidence. </a:t>
            </a:r>
          </a:p>
          <a:p>
            <a:r>
              <a:rPr lang="en-US" dirty="0">
                <a:effectLst/>
                <a:latin typeface="NimbusRomNo9L"/>
              </a:rPr>
              <a:t>Works well for inlier samples</a:t>
            </a:r>
          </a:p>
          <a:p>
            <a:pPr lvl="1"/>
            <a:r>
              <a:rPr lang="en-US" dirty="0">
                <a:effectLst/>
                <a:latin typeface="NimbusRomNo9L"/>
              </a:rPr>
              <a:t>Those well represented by the training distribution</a:t>
            </a:r>
          </a:p>
          <a:p>
            <a:r>
              <a:rPr lang="en-US" dirty="0">
                <a:effectLst/>
                <a:latin typeface="NimbusRomNo9L"/>
              </a:rPr>
              <a:t>Outlier </a:t>
            </a:r>
            <a:r>
              <a:rPr lang="en-US" dirty="0">
                <a:effectLst/>
                <a:latin typeface="CMMI10"/>
              </a:rPr>
              <a:t>X</a:t>
            </a:r>
            <a:r>
              <a:rPr lang="en-US" dirty="0">
                <a:latin typeface="NimbusRomNo9L"/>
              </a:rPr>
              <a:t> is </a:t>
            </a:r>
            <a:r>
              <a:rPr lang="en-US" dirty="0">
                <a:effectLst/>
                <a:latin typeface="NimbusRomNo9L"/>
              </a:rPr>
              <a:t>is likely far from the decision boundary, incorrectly assigning high confidence.</a:t>
            </a:r>
          </a:p>
          <a:p>
            <a:r>
              <a:rPr lang="en-US" dirty="0">
                <a:effectLst/>
                <a:latin typeface="NimbusRomNo9L"/>
              </a:rPr>
              <a:t>Outlier </a:t>
            </a:r>
            <a:r>
              <a:rPr lang="en-US" dirty="0">
                <a:effectLst/>
                <a:latin typeface="CMMI10"/>
              </a:rPr>
              <a:t>X </a:t>
            </a:r>
            <a:r>
              <a:rPr lang="en-US" dirty="0">
                <a:effectLst/>
                <a:latin typeface="NimbusRomNo9L"/>
              </a:rPr>
              <a:t>can be flagged as a low-probability outlier, rather than confidently predicting a label.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56CF02-1985-8644-8517-7FB43E7BC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8" b="67309"/>
          <a:stretch/>
        </p:blipFill>
        <p:spPr>
          <a:xfrm>
            <a:off x="7946573" y="1710871"/>
            <a:ext cx="4145728" cy="197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1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B6E8D-AEFB-2E1C-4483-B6849ACD6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D3E9-30F4-6AAA-528C-D6D95CF13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Outlier 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E730D-F573-0EAE-C701-FEDE88AD3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0871"/>
            <a:ext cx="5464629" cy="47618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ffectLst/>
                <a:latin typeface="NimbusRomNo9L"/>
              </a:rPr>
              <a:t>Exploring how generative modeling of the joint probability can improve the situation. </a:t>
            </a:r>
          </a:p>
          <a:p>
            <a:r>
              <a:rPr lang="en-US" dirty="0">
                <a:effectLst/>
                <a:latin typeface="NimbusRomNo9L"/>
              </a:rPr>
              <a:t>Prediction with: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effectLst/>
                <a:latin typeface="NimbusRomNo9L"/>
              </a:rPr>
              <a:t>fully-supervised </a:t>
            </a:r>
            <a:r>
              <a:rPr lang="en-US" dirty="0" err="1">
                <a:effectLst/>
                <a:latin typeface="NimbusRomNo9L"/>
              </a:rPr>
              <a:t>softmax</a:t>
            </a:r>
            <a:r>
              <a:rPr lang="en-US" dirty="0">
                <a:effectLst/>
                <a:latin typeface="NimbusRomNo9L"/>
              </a:rPr>
              <a:t>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effectLst/>
                <a:latin typeface="NimbusRomNo9L"/>
              </a:rPr>
              <a:t>semi-supervised </a:t>
            </a:r>
            <a:r>
              <a:rPr lang="en-US" dirty="0" err="1">
                <a:effectLst/>
                <a:latin typeface="NimbusRomNo9L"/>
              </a:rPr>
              <a:t>Kmeans</a:t>
            </a:r>
            <a:endParaRPr lang="en-US" dirty="0">
              <a:latin typeface="NimbusRomNo9L"/>
            </a:endParaRPr>
          </a:p>
          <a:p>
            <a:pPr marL="914400" lvl="1" indent="-457200">
              <a:buFont typeface="+mj-lt"/>
              <a:buAutoNum type="alphaLcParenR"/>
            </a:pPr>
            <a:r>
              <a:rPr lang="en-US" dirty="0">
                <a:effectLst/>
                <a:latin typeface="NimbusRomNo9L"/>
              </a:rPr>
              <a:t>semi-supervised AAGMM. 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F9EC8-F2EF-8C29-7450-B261F00B5E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0"/>
            <a:ext cx="5225143" cy="68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6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B4730-AA22-DB93-A070-D2DCCE6F3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E7356-7600-699D-7373-C48FA4C3B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97862-113C-C0FE-480B-E9D485D8C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NimbusRomNo9L"/>
              </a:rPr>
              <a:t> A novel Method of Moments (MoM) based embedding constraint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NimbusRomNo9L"/>
              </a:rPr>
              <a:t> Enables the model to learn the decision boundary and the latent joint distribution. 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NimbusRomNo9L"/>
              </a:rPr>
              <a:t> </a:t>
            </a:r>
            <a:r>
              <a:rPr lang="en-US" dirty="0">
                <a:effectLst/>
                <a:latin typeface="NimbusRomNo9L"/>
              </a:rPr>
              <a:t>This constraint ensures that each latent cluster exhibits a well-behaved Gaussian shape. </a:t>
            </a:r>
          </a:p>
          <a:p>
            <a:pPr>
              <a:buFont typeface="+mj-lt"/>
              <a:buAutoNum type="arabicPeriod"/>
            </a:pPr>
            <a:r>
              <a:rPr lang="en-US" dirty="0">
                <a:effectLst/>
                <a:latin typeface="NimbusRomNo9L"/>
              </a:rPr>
              <a:t> A replacement of the final </a:t>
            </a:r>
            <a:r>
              <a:rPr lang="en-US" dirty="0" err="1">
                <a:effectLst/>
                <a:latin typeface="NimbusRomNo9L"/>
              </a:rPr>
              <a:t>linear+softmax</a:t>
            </a:r>
            <a:r>
              <a:rPr lang="en-US" dirty="0">
                <a:effectLst/>
                <a:latin typeface="NimbusRomNo9L"/>
              </a:rPr>
              <a:t> activation layer of the neural network with: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effectLst/>
                <a:latin typeface="NimbusRomNo9L"/>
              </a:rPr>
              <a:t> axis-aligned differentiable Gaussian Mixture Model (AAGMM) 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NimbusRomNo9L"/>
              </a:rPr>
              <a:t> </a:t>
            </a:r>
            <a:r>
              <a:rPr lang="en-US" dirty="0">
                <a:effectLst/>
                <a:latin typeface="NimbusRomNo9L"/>
              </a:rPr>
              <a:t>or an equal variance version named </a:t>
            </a:r>
            <a:r>
              <a:rPr lang="en-US" dirty="0" err="1">
                <a:effectLst/>
                <a:latin typeface="NimbusRomNo9L"/>
              </a:rPr>
              <a:t>KMeans</a:t>
            </a:r>
            <a:r>
              <a:rPr lang="en-US" dirty="0">
                <a:effectLst/>
                <a:latin typeface="NimbusRomNo9L"/>
              </a:rPr>
              <a:t> </a:t>
            </a:r>
          </a:p>
          <a:p>
            <a:pPr lvl="1">
              <a:buFont typeface="+mj-lt"/>
              <a:buAutoNum type="arabicPeriod"/>
            </a:pPr>
            <a:r>
              <a:rPr lang="en-US" dirty="0">
                <a:latin typeface="NimbusRomNo9L"/>
              </a:rPr>
              <a:t> Both </a:t>
            </a:r>
            <a:r>
              <a:rPr lang="en-US" dirty="0">
                <a:effectLst/>
                <a:latin typeface="NimbusRomNo9L"/>
              </a:rPr>
              <a:t>trained via back propagation</a:t>
            </a:r>
            <a:r>
              <a:rPr lang="en-US" dirty="0">
                <a:latin typeface="NimbusRomNo9L"/>
              </a:rPr>
              <a:t> with </a:t>
            </a:r>
            <a:r>
              <a:rPr lang="en-US" dirty="0">
                <a:effectLst/>
                <a:latin typeface="NimbusRomNo9L"/>
              </a:rPr>
              <a:t>explicit modeling of class cluster centroids. </a:t>
            </a:r>
          </a:p>
        </p:txBody>
      </p:sp>
    </p:spTree>
    <p:extLst>
      <p:ext uri="{BB962C8B-B14F-4D97-AF65-F5344CB8AC3E}">
        <p14:creationId xmlns:p14="http://schemas.microsoft.com/office/powerpoint/2010/main" val="173250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</TotalTime>
  <Words>633</Words>
  <Application>Microsoft Macintosh PowerPoint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CMMI10</vt:lpstr>
      <vt:lpstr>CMR10</vt:lpstr>
      <vt:lpstr>NimbusRomNo9L</vt:lpstr>
      <vt:lpstr>office theme</vt:lpstr>
      <vt:lpstr>A Method of Moments Embedding Constraint and its Application to Semi-Supervised Learning* </vt:lpstr>
      <vt:lpstr>Pseudo-Labeling (PL) with Consistency Regularization</vt:lpstr>
      <vt:lpstr>Dataset: CIFAR10</vt:lpstr>
      <vt:lpstr>Current PL Approach</vt:lpstr>
      <vt:lpstr>Softmax  Embedding  Space</vt:lpstr>
      <vt:lpstr>The Outlier Problem</vt:lpstr>
      <vt:lpstr>The Outlier Problem</vt:lpstr>
      <vt:lpstr>The Outlier Problem</vt:lpstr>
      <vt:lpstr>Contributions</vt:lpstr>
      <vt:lpstr>Embedding Constraints via Moments</vt:lpstr>
      <vt:lpstr>Embedding Visualization</vt:lpstr>
      <vt:lpstr>Experiments</vt:lpstr>
      <vt:lpstr>PowerPoint Presentation</vt:lpstr>
      <vt:lpstr>Experiments</vt:lpstr>
      <vt:lpstr>TL;DR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Majurski, Michael Paul (Fed)</cp:lastModifiedBy>
  <cp:revision>176</cp:revision>
  <dcterms:created xsi:type="dcterms:W3CDTF">2023-07-14T14:26:44Z</dcterms:created>
  <dcterms:modified xsi:type="dcterms:W3CDTF">2024-02-07T19:11:45Z</dcterms:modified>
</cp:coreProperties>
</file>